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8"/>
  </p:notesMasterIdLst>
  <p:handoutMasterIdLst>
    <p:handoutMasterId r:id="rId9"/>
  </p:handoutMasterIdLst>
  <p:sldIdLst>
    <p:sldId id="3265" r:id="rId2"/>
    <p:sldId id="3268" r:id="rId3"/>
    <p:sldId id="3272" r:id="rId4"/>
    <p:sldId id="3270" r:id="rId5"/>
    <p:sldId id="3266" r:id="rId6"/>
    <p:sldId id="3271" r:id="rId7"/>
  </p:sldIdLst>
  <p:sldSz cx="6858000" cy="9906000" type="A4"/>
  <p:notesSz cx="9939338" cy="68072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655C2E72-6FB5-4FF5-B283-20578E7D6225}">
          <p14:sldIdLst>
            <p14:sldId id="3265"/>
            <p14:sldId id="3268"/>
            <p14:sldId id="3272"/>
            <p14:sldId id="3270"/>
            <p14:sldId id="3266"/>
            <p14:sldId id="327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45" userDrawn="1">
          <p15:clr>
            <a:srgbClr val="A4A3A4"/>
          </p15:clr>
        </p15:guide>
        <p15:guide id="2" pos="313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91FA"/>
    <a:srgbClr val="FFF2CC"/>
    <a:srgbClr val="79B4D2"/>
    <a:srgbClr val="002060"/>
    <a:srgbClr val="CCFFFF"/>
    <a:srgbClr val="EE2052"/>
    <a:srgbClr val="009CEA"/>
    <a:srgbClr val="0A379E"/>
    <a:srgbClr val="DEEBF7"/>
    <a:srgbClr val="1C5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3" autoAdjust="0"/>
    <p:restoredTop sz="96370" autoAdjust="0"/>
  </p:normalViewPr>
  <p:slideViewPr>
    <p:cSldViewPr>
      <p:cViewPr varScale="1">
        <p:scale>
          <a:sx n="77" d="100"/>
          <a:sy n="77" d="100"/>
        </p:scale>
        <p:origin x="3282" y="90"/>
      </p:cViewPr>
      <p:guideLst/>
    </p:cSldViewPr>
  </p:slideViewPr>
  <p:outlineViewPr>
    <p:cViewPr>
      <p:scale>
        <a:sx n="33" d="100"/>
        <a:sy n="33" d="100"/>
      </p:scale>
      <p:origin x="0" y="-941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7" d="100"/>
          <a:sy n="117" d="100"/>
        </p:scale>
        <p:origin x="2058" y="90"/>
      </p:cViewPr>
      <p:guideLst>
        <p:guide orient="horz" pos="2145"/>
        <p:guide pos="313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6737" cy="3413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30285" y="1"/>
            <a:ext cx="4306737" cy="3413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E206A784-4EC9-4CB2-B742-54978B80BF7C}" type="datetimeFigureOut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2026-01-20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30285" y="6465807"/>
            <a:ext cx="4306737" cy="341393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01EF54C8-838F-41E8-8762-87B07F7445D4}" type="slidenum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‹#›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1413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6737" cy="34030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30285" y="0"/>
            <a:ext cx="4306737" cy="34030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CDCB01F-8D7F-41CC-8861-E9667A655DBA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086225" y="511175"/>
            <a:ext cx="1766888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4400" y="3233448"/>
            <a:ext cx="7950543" cy="3062751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6465809"/>
            <a:ext cx="4306737" cy="340305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30285" y="6465809"/>
            <a:ext cx="4306737" cy="340305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C0B8FBE0-A56A-4369-94E7-9CF2EAB76BB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089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8BE62-1661-5914-29CB-488C1FE8C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CCBEB7E-E142-5323-4484-D7E122473F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FA8345D-4D62-D436-6B22-D7A16C803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5828189-6967-7406-D437-CF6A016A71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786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20BE4-EEEF-012C-93BE-07437A2DA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C27A638-1BA7-2085-4DAB-3330EB9CE3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A8C35F6-CDC8-AC56-24CD-9A6B0A3B4F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0D4D5D-BBD0-4DC8-A913-70D085C31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04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705A5-CA1C-517C-3C71-DEA625C19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D1CBE17-A408-2011-3C29-0726AD539D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4B95920-DFA3-C278-D515-A6A0F9787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8B738E0-4A8C-9DC2-6DAD-7DDEEA598C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73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705A5-CA1C-517C-3C71-DEA625C19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D1CBE17-A408-2011-3C29-0726AD539D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4B95920-DFA3-C278-D515-A6A0F9787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8B738E0-4A8C-9DC2-6DAD-7DDEEA598C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1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5B108-254A-160F-D2B6-E099F8BCB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BEF1CD8-6F93-C941-FDFF-A7F4A88F6E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A45E408-50CA-08EA-AB89-E45368500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4756B3C-34EF-65FE-D400-BFF87503E6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350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8DD2-9B47-8A7C-AFA8-113DAF70D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FC6DA8E-BD73-5892-787A-0F7DC80535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9B8C196-223E-C2EC-2D05-29DD5C93A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60E79E-AFEF-11C9-D7C8-48A370435B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8FBE0-A56A-4369-94E7-9CF2EAB76BB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45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Ⅱ장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55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72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4110">
          <p15:clr>
            <a:srgbClr val="F26B43"/>
          </p15:clr>
        </p15:guide>
        <p15:guide id="3" pos="210">
          <p15:clr>
            <a:srgbClr val="F26B43"/>
          </p15:clr>
        </p15:guide>
        <p15:guide id="4" orient="horz" pos="761" userDrawn="1">
          <p15:clr>
            <a:srgbClr val="F26B43"/>
          </p15:clr>
        </p15:guide>
        <p15:guide id="5" orient="horz" pos="444" userDrawn="1">
          <p15:clr>
            <a:srgbClr val="F26B43"/>
          </p15:clr>
        </p15:guide>
        <p15:guide id="6" orient="horz" pos="6068" userDrawn="1">
          <p15:clr>
            <a:srgbClr val="F26B43"/>
          </p15:clr>
        </p15:guide>
        <p15:guide id="7" orient="horz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touredu.visitkorea.or.k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UmO-_yT_s7w?si=sx11cC6MFj6eapei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youtu.be/IKiEvwY0atw?si=sPQ8vTJ4qLSnniUy&amp;t=884" TargetMode="External"/><Relationship Id="rId7" Type="http://schemas.openxmlformats.org/officeDocument/2006/relationships/hyperlink" Target="https://www.youtube.com/watch?v=KjHwWgIfWk0" TargetMode="External"/><Relationship Id="rId12" Type="http://schemas.openxmlformats.org/officeDocument/2006/relationships/hyperlink" Target="https://touredu.visitkorea.or.kr/home/courseEdu/courseEduDetail?crsCd=C202300321&amp;eduPlanYr=0000&amp;eduPlanYrStepCnt=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labFi-k2Bq0?si=YnDb4Hs45lmiJvO2" TargetMode="External"/><Relationship Id="rId11" Type="http://schemas.openxmlformats.org/officeDocument/2006/relationships/hyperlink" Target="https://www.donga.com/news/It/article/all/20250530/131719658/1" TargetMode="External"/><Relationship Id="rId5" Type="http://schemas.openxmlformats.org/officeDocument/2006/relationships/hyperlink" Target="https://www.youtube.com/channel/UCS64aiIcAPJiEERKWOM3bXA" TargetMode="External"/><Relationship Id="rId10" Type="http://schemas.openxmlformats.org/officeDocument/2006/relationships/hyperlink" Target="https://youtu.be/XGY47pyIXnM?si=we1otpspOfONUeNB" TargetMode="External"/><Relationship Id="rId4" Type="http://schemas.openxmlformats.org/officeDocument/2006/relationships/hyperlink" Target="https://litt.ly/kimdukjin" TargetMode="External"/><Relationship Id="rId9" Type="http://schemas.openxmlformats.org/officeDocument/2006/relationships/hyperlink" Target="http://www.thinkfutures.kr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blog.naver.com/cookiebanana/223664761583" TargetMode="External"/><Relationship Id="rId3" Type="http://schemas.openxmlformats.org/officeDocument/2006/relationships/hyperlink" Target="https://youtu.be/lUUMKpK5mI8?si=Pg0FcXE1aneml5Dl&amp;t=4544" TargetMode="External"/><Relationship Id="rId7" Type="http://schemas.openxmlformats.org/officeDocument/2006/relationships/hyperlink" Target="https://www.youtube.com/channel/UCupXY8hyvNkaAGSLduL0gTA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jg4bbwdms3Q?si=CciNURRQvbymVD1L" TargetMode="External"/><Relationship Id="rId5" Type="http://schemas.openxmlformats.org/officeDocument/2006/relationships/hyperlink" Target="https://litt.ly/guidemav" TargetMode="External"/><Relationship Id="rId4" Type="http://schemas.openxmlformats.org/officeDocument/2006/relationships/hyperlink" Target="https://www.youtube.com/watch?v=Vt7FWxOstZ4&amp;list=PLOp5_T4yhI02pCWlEHj6SVJlaiem0gSmq" TargetMode="Externa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094-69F4-DA08-96F5-BDC5D4E5F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>
            <a:extLst>
              <a:ext uri="{FF2B5EF4-FFF2-40B4-BE49-F238E27FC236}">
                <a16:creationId xmlns:a16="http://schemas.microsoft.com/office/drawing/2014/main" id="{26E83440-6F95-4450-DD2F-04D37D373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94" y="5236716"/>
            <a:ext cx="6190269" cy="3865631"/>
          </a:xfrm>
          <a:prstGeom prst="rect">
            <a:avLst/>
          </a:prstGeom>
        </p:spPr>
      </p:pic>
      <p:grpSp>
        <p:nvGrpSpPr>
          <p:cNvPr id="51" name="그룹 50">
            <a:extLst>
              <a:ext uri="{FF2B5EF4-FFF2-40B4-BE49-F238E27FC236}">
                <a16:creationId xmlns:a16="http://schemas.microsoft.com/office/drawing/2014/main" id="{145B9EC0-D70F-F48C-0A05-435E7B6E430A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52" name="그룹 80">
              <a:extLst>
                <a:ext uri="{FF2B5EF4-FFF2-40B4-BE49-F238E27FC236}">
                  <a16:creationId xmlns:a16="http://schemas.microsoft.com/office/drawing/2014/main" id="{2849E7AD-4582-996A-2122-58BF779DB257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54" name="직사각형 53">
                <a:extLst>
                  <a:ext uri="{FF2B5EF4-FFF2-40B4-BE49-F238E27FC236}">
                    <a16:creationId xmlns:a16="http://schemas.microsoft.com/office/drawing/2014/main" id="{97137ED1-CC8C-424A-BB3B-E1D35260C42A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69DCC5DC-30FC-4AE2-9676-7A1A1F8AC3ED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E3673B3-7B4F-F178-D08E-49AF377D27A5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defRPr/>
              </a:pP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과정 개요</a:t>
              </a:r>
            </a:p>
          </p:txBody>
        </p:sp>
      </p:grpSp>
      <p:pic>
        <p:nvPicPr>
          <p:cNvPr id="4" name="Object 2">
            <a:extLst>
              <a:ext uri="{FF2B5EF4-FFF2-40B4-BE49-F238E27FC236}">
                <a16:creationId xmlns:a16="http://schemas.microsoft.com/office/drawing/2014/main" id="{8DF2A682-2CBB-DA0F-AEA3-67E25C7766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6978864-CBDB-C55A-0F55-F504F2CF27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592283"/>
              </p:ext>
            </p:extLst>
          </p:nvPr>
        </p:nvGraphicFramePr>
        <p:xfrm>
          <a:off x="-581952" y="55171"/>
          <a:ext cx="7935387" cy="513232"/>
        </p:xfrm>
        <a:graphic>
          <a:graphicData uri="http://schemas.openxmlformats.org/drawingml/2006/table">
            <a:tbl>
              <a:tblPr firstRow="1" bandRow="1"/>
              <a:tblGrid>
                <a:gridCol w="7935387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2000" b="1" i="1" kern="1200" spc="-150" baseline="0" dirty="0" err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과정명</a:t>
                      </a:r>
                      <a:endParaRPr kumimoji="1" lang="ko-KR" altLang="en-US" sz="2000" b="1" i="1" kern="1200" spc="-15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6" name="표 65">
            <a:extLst>
              <a:ext uri="{FF2B5EF4-FFF2-40B4-BE49-F238E27FC236}">
                <a16:creationId xmlns:a16="http://schemas.microsoft.com/office/drawing/2014/main" id="{BE117D12-80AB-7658-A02B-5573C74310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573290"/>
              </p:ext>
            </p:extLst>
          </p:nvPr>
        </p:nvGraphicFramePr>
        <p:xfrm>
          <a:off x="338653" y="1234824"/>
          <a:ext cx="6180696" cy="3639933"/>
        </p:xfrm>
        <a:graphic>
          <a:graphicData uri="http://schemas.openxmlformats.org/drawingml/2006/table">
            <a:tbl>
              <a:tblPr firstRow="1" bandRow="1"/>
              <a:tblGrid>
                <a:gridCol w="930107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  <a:gridCol w="1980220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17215155"/>
                    </a:ext>
                  </a:extLst>
                </a:gridCol>
                <a:gridCol w="2046233">
                  <a:extLst>
                    <a:ext uri="{9D8B030D-6E8A-4147-A177-3AD203B41FA5}">
                      <a16:colId xmlns:a16="http://schemas.microsoft.com/office/drawing/2014/main" val="757091095"/>
                    </a:ext>
                  </a:extLst>
                </a:gridCol>
              </a:tblGrid>
              <a:tr h="271231">
                <a:tc>
                  <a:txBody>
                    <a:bodyPr/>
                    <a:lstStyle/>
                    <a:p>
                      <a:pPr marL="0" marR="0" lvl="0" indent="108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차시수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144000" marT="0" marB="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noProof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1" lang="ko-KR" altLang="en-US" sz="1100" b="1" kern="1200" spc="0" baseline="0" noProof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</a:t>
                      </a:r>
                      <a:endParaRPr kumimoji="1" lang="ko-KR" altLang="en-US" sz="11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차시별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 학습시간</a:t>
                      </a: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10~15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분</a:t>
                      </a:r>
                      <a:endParaRPr kumimoji="1" lang="ko-KR" altLang="en-US" sz="11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210105"/>
                  </a:ext>
                </a:extLst>
              </a:tr>
              <a:tr h="271231">
                <a:tc>
                  <a:txBody>
                    <a:bodyPr/>
                    <a:lstStyle/>
                    <a:p>
                      <a:pPr marL="0" marR="0" lvl="0" indent="108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교육 수준</a:t>
                      </a:r>
                    </a:p>
                  </a:txBody>
                  <a:tcPr marL="36000" marR="144000" marT="0" marB="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기본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심화     적용</a:t>
                      </a: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과정 분류</a:t>
                      </a: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&gt;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전략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기획</a:t>
                      </a:r>
                      <a:endParaRPr kumimoji="1" lang="ko-KR" altLang="en-US" sz="11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923170"/>
                  </a:ext>
                </a:extLst>
              </a:tr>
              <a:tr h="271231">
                <a:tc>
                  <a:txBody>
                    <a:bodyPr/>
                    <a:lstStyle/>
                    <a:p>
                      <a:pPr marL="0" marR="0" lvl="0" indent="108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교육 대상</a:t>
                      </a:r>
                    </a:p>
                  </a:txBody>
                  <a:tcPr marL="36000" marR="144000" marT="0" marB="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실무 업무에 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챗봇기술을 적용하고자 하는 여행업 종사자</a:t>
                      </a:r>
                    </a:p>
                  </a:txBody>
                  <a:tcPr marL="10800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70297"/>
                  </a:ext>
                </a:extLst>
              </a:tr>
              <a:tr h="1219927">
                <a:tc>
                  <a:txBody>
                    <a:bodyPr/>
                    <a:lstStyle/>
                    <a:p>
                      <a:pPr marL="0" marR="0" lvl="0" indent="108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교육 목표</a:t>
                      </a:r>
                    </a:p>
                  </a:txBody>
                  <a:tcPr marL="36000" marR="144000" marT="0" marB="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개념과 작동 원리를 이해하고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주요 유형 및 기술 동향을 설명할 수 있다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다양한 산업 분야에서 활용되는 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사례를 분석하고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 현장에 적합한 적용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전략을 도출할 수 있다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GPT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기반 상담 챗봇을 직접 설계하고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예약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취소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안내 등 실제 상담 흐름에 적용할 수 있다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생성형 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활용 방식을 이해하고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현장에서 실무적으로 연계하여 활용할 수 있다</a:t>
                      </a:r>
                      <a:r>
                        <a:rPr kumimoji="1" lang="en-US" altLang="ko-KR" sz="11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  <a:endParaRPr kumimoji="1" lang="ko-KR" altLang="en-US" sz="11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0800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694445"/>
                  </a:ext>
                </a:extLst>
              </a:tr>
              <a:tr h="1219927">
                <a:tc>
                  <a:txBody>
                    <a:bodyPr/>
                    <a:lstStyle/>
                    <a:p>
                      <a:pPr marL="0" marR="0" lvl="0" indent="108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교육 방향</a:t>
                      </a:r>
                    </a:p>
                  </a:txBody>
                  <a:tcPr marL="36000" marR="144000" marT="0" marB="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고객 상담에 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챗봇을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활용하면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시간을 단축하고 맞춤형 응답 제공을 통해 고객 만족도를 높일 수 있다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제작 원리와 응답 흐름에 대한 기초 이해를 통해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여행업의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디지털 전환과 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자동화를 실현하는 기반을 마련한다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기반 자동화는 업무 효율을 극대화하고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빠르게 변화하는 시장 환경에서 여행사의 경쟁력을 높이는 핵심 전략이 될 수 있다</a:t>
                      </a:r>
                      <a:r>
                        <a:rPr kumimoji="1" lang="en-US" altLang="ko-KR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108000" marR="0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938200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62E3FA22-1708-5599-0B6A-A84D75482086}"/>
              </a:ext>
            </a:extLst>
          </p:cNvPr>
          <p:cNvGrpSpPr/>
          <p:nvPr/>
        </p:nvGrpSpPr>
        <p:grpSpPr>
          <a:xfrm>
            <a:off x="334724" y="4844988"/>
            <a:ext cx="6117255" cy="276999"/>
            <a:chOff x="396785" y="2633541"/>
            <a:chExt cx="6117255" cy="276999"/>
          </a:xfrm>
        </p:grpSpPr>
        <p:grpSp>
          <p:nvGrpSpPr>
            <p:cNvPr id="3" name="그룹 80">
              <a:extLst>
                <a:ext uri="{FF2B5EF4-FFF2-40B4-BE49-F238E27FC236}">
                  <a16:creationId xmlns:a16="http://schemas.microsoft.com/office/drawing/2014/main" id="{4F1A95E0-8FA9-5D07-CFFA-F544B9276103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33023EA5-6E81-94AD-2B6A-1FEFF1B66BCA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40356ACD-586D-F79D-0A91-BA70F8120D31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E6C520-8662-D840-1012-55378962E654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학습 </a:t>
              </a:r>
              <a:r>
                <a:rPr lang="ko-KR" altLang="en-US" sz="1200" spc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로드맵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 및 연계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</p:grpSp>
      <p:sp>
        <p:nvSpPr>
          <p:cNvPr id="16" name="말풍선: 사각형 19">
            <a:extLst>
              <a:ext uri="{FF2B5EF4-FFF2-40B4-BE49-F238E27FC236}">
                <a16:creationId xmlns:a16="http://schemas.microsoft.com/office/drawing/2014/main" id="{54451626-3263-86B9-2694-7E07B94E4E62}"/>
              </a:ext>
            </a:extLst>
          </p:cNvPr>
          <p:cNvSpPr/>
          <p:nvPr/>
        </p:nvSpPr>
        <p:spPr>
          <a:xfrm>
            <a:off x="-3224809" y="424804"/>
            <a:ext cx="3096343" cy="2439963"/>
          </a:xfrm>
          <a:prstGeom prst="wedgeRectCallout">
            <a:avLst>
              <a:gd name="adj1" fmla="val 59574"/>
              <a:gd name="adj2" fmla="val 23248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제안서 발표 시 예시로 드는 </a:t>
            </a:r>
            <a:r>
              <a:rPr kumimoji="1" lang="en-US" altLang="ko-KR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3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개 과정은 아래 양식을 참고하여 실제 과정개요서를 작성 필요</a:t>
            </a:r>
            <a:endParaRPr kumimoji="1" lang="ko-KR" altLang="en-US" sz="1800" b="1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7" name="말풍선: 사각형 19">
            <a:extLst>
              <a:ext uri="{FF2B5EF4-FFF2-40B4-BE49-F238E27FC236}">
                <a16:creationId xmlns:a16="http://schemas.microsoft.com/office/drawing/2014/main" id="{54451626-3263-86B9-2694-7E07B94E4E62}"/>
              </a:ext>
            </a:extLst>
          </p:cNvPr>
          <p:cNvSpPr/>
          <p:nvPr/>
        </p:nvSpPr>
        <p:spPr>
          <a:xfrm>
            <a:off x="-3224809" y="5745088"/>
            <a:ext cx="3096343" cy="2439963"/>
          </a:xfrm>
          <a:prstGeom prst="wedgeRectCallout">
            <a:avLst>
              <a:gd name="adj1" fmla="val 59574"/>
              <a:gd name="adj2" fmla="val 23248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기존 교육과정 분석을 통한 </a:t>
            </a:r>
            <a:r>
              <a:rPr kumimoji="1" lang="ko-KR" altLang="en-US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연계과정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ko-KR" altLang="en-US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도출필요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및</a:t>
            </a:r>
            <a:endParaRPr kumimoji="1" lang="en-US" altLang="ko-KR" b="1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r>
              <a:rPr kumimoji="1" lang="ko-KR" altLang="en-US" b="1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학습로드맵</a:t>
            </a:r>
            <a:r>
              <a:rPr kumimoji="1" lang="ko-KR" altLang="en-US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도출</a:t>
            </a:r>
            <a:r>
              <a:rPr kumimoji="1" lang="en-US" altLang="ko-KR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/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제시</a:t>
            </a:r>
            <a:endParaRPr kumimoji="1" lang="en-US" altLang="ko-KR" b="1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172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6BF48-43BD-1F26-EB30-58767900E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0C1C8EB0-61E3-5BC6-C354-43F55F6F3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70462"/>
              </p:ext>
            </p:extLst>
          </p:nvPr>
        </p:nvGraphicFramePr>
        <p:xfrm>
          <a:off x="333375" y="4407674"/>
          <a:ext cx="6185972" cy="5284530"/>
        </p:xfrm>
        <a:graphic>
          <a:graphicData uri="http://schemas.openxmlformats.org/drawingml/2006/table">
            <a:tbl>
              <a:tblPr firstRow="1" bandRow="1"/>
              <a:tblGrid>
                <a:gridCol w="498059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4103737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</a:tblGrid>
              <a:tr h="289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개발 년도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과정명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차시 내용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3505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-1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카카오톡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채널 생성 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기본</a:t>
                      </a: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믿음이 가는 여행사의 첫인상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채널 페이지 단장하기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소비자 마음에 노크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!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웰컴 메시지와 채팅메뉴 설정하기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우리 여행사 소통 창구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대시보드 구성하기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여행상품 판매를 위한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비즈니스 채널 전환하기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79327"/>
                  </a:ext>
                </a:extLst>
              </a:tr>
              <a:tr h="69350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1" sz="1100" b="1" kern="1200" spc="-15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카카오톡 채널 생성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심화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우리 여행사를 위한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상담사 챗봇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여행사를 위한 상황별 고객응대 시나리오 작성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여행사를 위한 상황별 고객응대 시나리오 작성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카카오톡 시스템 엔티티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(Entity)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관리하기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372895"/>
                  </a:ext>
                </a:extLst>
              </a:tr>
              <a:tr h="1172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1" sz="1100" b="1" kern="1200" spc="-15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고객대응 및 커뮤니케이션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CS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개념과 특징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CS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고객 피드백 유형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칭찬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격려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문의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제안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불편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BS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민원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(BS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민원의 유형 및 특징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대응전략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AS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민원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(AS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민원의 유형 및 특징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대응전략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커뮤니케이션 수단별 민원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오프라인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온라인 채널 민원의 유형 및 특징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대응 전략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고객 만족도를 위한 커뮤니케이션 방법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2933"/>
                  </a:ext>
                </a:extLst>
              </a:tr>
              <a:tr h="8604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이해와 활용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이해와 과거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와의 차이점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및 기타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적용 사례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여행업에서의 생성형 인공지능 적용 사례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여행업의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 방법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더 잘 활용할 수 있는 방법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411665"/>
                  </a:ext>
                </a:extLst>
              </a:tr>
              <a:tr h="860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1" lang="en-US" altLang="ko-KR" sz="1100" b="1" kern="1200" spc="-1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똑똑하게 작성하라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!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프롬프트 실습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프롬프트와 친해지기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!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프롬프트를 작성하는 방법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를 활용한 상품 리뷰 작성 및 분석 자동화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를 활용한 </a:t>
                      </a: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카드뉴스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제작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를 활용한 업무 보고서 작성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뤼튼을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활용한 나만의 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SNS </a:t>
                      </a: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프소팅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프롬프트 만들기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2367"/>
                  </a:ext>
                </a:extLst>
              </a:tr>
            </a:tbl>
          </a:graphicData>
        </a:graphic>
      </p:graphicFrame>
      <p:pic>
        <p:nvPicPr>
          <p:cNvPr id="4" name="Object 2">
            <a:extLst>
              <a:ext uri="{FF2B5EF4-FFF2-40B4-BE49-F238E27FC236}">
                <a16:creationId xmlns:a16="http://schemas.microsoft.com/office/drawing/2014/main" id="{FE0C7B10-D2C7-B002-DA1B-194B00C7E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47876FEE-69E5-C217-0D8A-C64D275BE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372947"/>
              </p:ext>
            </p:extLst>
          </p:nvPr>
        </p:nvGraphicFramePr>
        <p:xfrm>
          <a:off x="87619" y="95647"/>
          <a:ext cx="6682760" cy="513232"/>
        </p:xfrm>
        <a:graphic>
          <a:graphicData uri="http://schemas.openxmlformats.org/drawingml/2006/table">
            <a:tbl>
              <a:tblPr firstRow="1" bandRow="1"/>
              <a:tblGrid>
                <a:gridCol w="6682760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09.</a:t>
                      </a:r>
                      <a:r>
                        <a:rPr kumimoji="1" lang="en-US" altLang="ko-KR" sz="2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여행 고객 상담용 </a:t>
                      </a: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챗봇 프로세스의 이해</a:t>
                      </a:r>
                      <a:endParaRPr kumimoji="1" lang="ko-KR" altLang="en-US" sz="2000" b="1" kern="1200" spc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3" name="그룹 12">
            <a:extLst>
              <a:ext uri="{FF2B5EF4-FFF2-40B4-BE49-F238E27FC236}">
                <a16:creationId xmlns:a16="http://schemas.microsoft.com/office/drawing/2014/main" id="{FE375A44-C293-8B71-C283-3827F2B9837C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14" name="그룹 80">
              <a:extLst>
                <a:ext uri="{FF2B5EF4-FFF2-40B4-BE49-F238E27FC236}">
                  <a16:creationId xmlns:a16="http://schemas.microsoft.com/office/drawing/2014/main" id="{665E80B9-48E9-0C8D-3B5F-1FC43146BB2C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id="{5FF66BAF-90F6-CFA5-B729-10219239FEC9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5AD51D47-6865-1291-5F47-E95E6A3A1153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91C1AB-32BD-313A-ABC1-61708C4EDEB1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lvl="0">
                <a:defRPr/>
              </a:pP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연계 과정 리스트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(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관광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e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배움터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: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 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hlinkClick r:id="rId4"/>
                </a:rPr>
                <a:t>https://touredu.visitkorea.or.kr/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)</a:t>
              </a:r>
              <a:endParaRPr lang="ko-KR" altLang="en-US" sz="1200" spc="0" dirty="0">
                <a:solidFill>
                  <a:prstClr val="black">
                    <a:lumMod val="75000"/>
                    <a:lumOff val="25000"/>
                  </a:prst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</p:grp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64FC56F3-EE13-DC64-0804-5874F9983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8666"/>
              </p:ext>
            </p:extLst>
          </p:nvPr>
        </p:nvGraphicFramePr>
        <p:xfrm>
          <a:off x="338653" y="1234824"/>
          <a:ext cx="6185972" cy="3513110"/>
        </p:xfrm>
        <a:graphic>
          <a:graphicData uri="http://schemas.openxmlformats.org/drawingml/2006/table">
            <a:tbl>
              <a:tblPr firstRow="1" bandRow="1"/>
              <a:tblGrid>
                <a:gridCol w="498059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4103737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</a:tblGrid>
              <a:tr h="289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개발 년도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과정명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차시 내용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045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-1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 실무자를 위한 생성형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 첫걸음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생성형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도구 개요 및 트렌드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생성형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도구의 주요 기능과 장단점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 사례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고객을 위한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서비스 기본 사용법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여행업 활용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어디까지 괜찮을까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426865"/>
                  </a:ext>
                </a:extLst>
              </a:tr>
              <a:tr h="8604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산업의 새로운 소통은 대화형 음성 인공지능으로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대화형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음성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개요와 여행 산업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대화형 음성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기초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대화형 음성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 사례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음성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기반 의사결정 사례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대화형 음성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491742"/>
                  </a:ext>
                </a:extLst>
              </a:tr>
              <a:tr h="10274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-1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디지털 도구를 활용한 중소 여행사 업무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효율화 비법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통합 작업 공간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Notion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업무 소통과 문서 통합 관리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Google Workspace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Slack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주요 특징과 기본 개념 이해하기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Slack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업무 메시지 소통과 외부 도구 연동 활용법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Tally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 주요 기능과 업무 자동화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AutoNum type="arabicPeriod"/>
                        <a:tabLst/>
                        <a:defRPr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인적자원관리를 위한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HR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솔루션 활용 사례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36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974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E85F9-95D4-A953-0E3D-F4A1059FA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A2376D48-0FA0-E392-7281-216DBC5486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37B4377-5D7B-9919-CD35-8FDE68FDA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876040"/>
              </p:ext>
            </p:extLst>
          </p:nvPr>
        </p:nvGraphicFramePr>
        <p:xfrm>
          <a:off x="87619" y="95647"/>
          <a:ext cx="6682760" cy="513232"/>
        </p:xfrm>
        <a:graphic>
          <a:graphicData uri="http://schemas.openxmlformats.org/drawingml/2006/table">
            <a:tbl>
              <a:tblPr firstRow="1" bandRow="1"/>
              <a:tblGrid>
                <a:gridCol w="6682760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09.</a:t>
                      </a:r>
                      <a:r>
                        <a:rPr kumimoji="1" lang="en-US" altLang="ko-KR" sz="2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여행 고객 상담용 </a:t>
                      </a: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챗봇 프로세스의 이해</a:t>
                      </a:r>
                      <a:endParaRPr kumimoji="1" lang="ko-KR" altLang="en-US" sz="2000" b="1" kern="1200" spc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5BA5C443-B912-825C-5455-0AFA1FBD5540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3" name="그룹 80">
              <a:extLst>
                <a:ext uri="{FF2B5EF4-FFF2-40B4-BE49-F238E27FC236}">
                  <a16:creationId xmlns:a16="http://schemas.microsoft.com/office/drawing/2014/main" id="{C310928F-4182-6E14-C966-DCD2E8763F6E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0E51013E-EE0B-7AD4-9E02-B7BC3FD8697A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439E3CD9-12D3-3C0F-87F7-83F00D4EDB85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274861C-2FC5-833B-9B4C-1EFCFC24F48F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lvl="0">
                <a:defRPr/>
              </a:pP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학습 목차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(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안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)</a:t>
              </a:r>
              <a:endParaRPr lang="ko-KR" altLang="en-US" sz="1200" spc="0" dirty="0">
                <a:solidFill>
                  <a:prstClr val="black">
                    <a:lumMod val="75000"/>
                    <a:lumOff val="25000"/>
                  </a:prst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</p:grp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9F74966C-4448-95AE-FBA1-8892DAA33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8599"/>
              </p:ext>
            </p:extLst>
          </p:nvPr>
        </p:nvGraphicFramePr>
        <p:xfrm>
          <a:off x="369560" y="1345902"/>
          <a:ext cx="6185973" cy="7252504"/>
        </p:xfrm>
        <a:graphic>
          <a:graphicData uri="http://schemas.openxmlformats.org/drawingml/2006/table">
            <a:tbl>
              <a:tblPr firstRow="1" bandRow="1"/>
              <a:tblGrid>
                <a:gridCol w="412972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1237435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4535566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</a:tblGrid>
              <a:tr h="1916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번호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학습 내용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AI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챗봇은 왜 여행업에 필요한가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AI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기본 개념과 작동 원리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종류와 여행업 활용 포인트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여행 상담 업무에서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역할과 장점 및 한계</a:t>
                      </a:r>
                      <a:endParaRPr kumimoji="1" lang="en-US" altLang="ko-KR" sz="1100" b="1" i="0" u="none" strike="noStrike" kern="1200" cap="none" spc="0" normalizeH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70297"/>
                  </a:ext>
                </a:extLst>
              </a:tr>
              <a:tr h="696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여행상담 질문유형과 응답흐름설계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여행 고객이 자주 묻는 질문 유형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예약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취소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추천 등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AI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챗봇이 대응 가능한 질문 분류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간단한 여행 상담 응답 흐름 예시</a:t>
                      </a:r>
                      <a:endParaRPr kumimoji="1" lang="en-US" altLang="ko-KR" sz="1100" b="1" i="0" u="none" strike="noStrike" kern="1200" cap="none" spc="0" normalizeH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2933"/>
                  </a:ext>
                </a:extLst>
              </a:tr>
              <a:tr h="696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상담 시나리오 그리기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여행 상담 흐름 만들기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목적 → 일정 → 예산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질문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응답 순서 짜기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잘못된 흐름 예시와 개선 포인트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실제 활용 사례</a:t>
                      </a:r>
                      <a:endParaRPr kumimoji="1" lang="en-US" altLang="ko-KR" sz="1100" b="1" i="0" u="none" strike="noStrike" kern="1200" cap="none" spc="0" normalizeH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528751"/>
                  </a:ext>
                </a:extLst>
              </a:tr>
              <a:tr h="887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여행지 추천 </a:t>
                      </a: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만들기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(0602 </a:t>
                      </a:r>
                      <a:r>
                        <a:rPr kumimoji="1" lang="ko-KR" altLang="en-US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서면 의견</a:t>
                      </a: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3</a:t>
                      </a:r>
                      <a:r>
                        <a:rPr kumimoji="1" lang="ko-KR" altLang="en-US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에서 </a:t>
                      </a: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1" lang="ko-KR" altLang="en-US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로 갑자기 넘어가는 느낌 존재</a:t>
                      </a: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시나리오 기반 여행지 추천 </a:t>
                      </a: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만들기 </a:t>
                      </a:r>
                      <a:r>
                        <a:rPr kumimoji="1" lang="en-US" altLang="ko-KR" sz="1100" b="1" i="0" u="sng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??)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(0610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 의견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차시명 수정</a:t>
                      </a:r>
                      <a:endParaRPr kumimoji="1" lang="en-US" altLang="ko-KR" sz="1100" b="1" i="0" u="none" strike="noStrike" kern="1200" cap="none" spc="0" normalizeH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(0610 SME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의견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 구성 적절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강의 가능</a:t>
                      </a:r>
                      <a:endParaRPr kumimoji="1" lang="en-US" altLang="ko-KR" sz="1100" b="1" i="0" u="none" strike="noStrike" kern="1200" cap="none" spc="0" normalizeH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(0620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 의견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과정 방향에 맞게 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보조용</a:t>
                      </a:r>
                      <a:r>
                        <a:rPr kumimoji="1" lang="en-US" altLang="ko-KR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 </a:t>
                      </a:r>
                      <a:r>
                        <a:rPr kumimoji="1" lang="ko-KR" altLang="en-US" sz="1100" b="1" i="0" u="none" strike="noStrike" kern="1200" cap="none" spc="0" normalizeH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차시명 추가</a:t>
                      </a:r>
                      <a:endParaRPr kumimoji="1" lang="en-US" altLang="ko-KR" sz="1100" b="1" i="0" u="none" strike="noStrike" kern="1200" cap="none" spc="0" normalizeH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16679"/>
                  </a:ext>
                </a:extLst>
              </a:tr>
              <a:tr h="1933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예약 응답 </a:t>
                      </a: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i="0" u="none" strike="noStrike" kern="1200" cap="none" spc="0" normalizeH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만들기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(0610 SME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의견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b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가상의 숙소 예약 및 변경 관련 규정을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PDF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로 만들어서 고객이 궁금한 걸 물어보면 답해주는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챗봇을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개발하는 방식을 보여줄 예정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강의의 목적은 학습자들이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노코딩으로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챗봇을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개발할 수 있다는 것을 보여주고 체험해 볼 수 있는 정도로 담는 것을 목표로 하고자 함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기존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‘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강릉 여행 예약 안내 및 변경’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변경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‘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숙소 예약 및 변경 관련 규정’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(0617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의견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SME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의견에 따라 실습 내용 수정 진행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(0620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의견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과정 방향에 맞게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보조용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차시명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추가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2367"/>
                  </a:ext>
                </a:extLst>
              </a:tr>
              <a:tr h="15026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(0617) SME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의견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1~3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차시는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개발분야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4~5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차시는 </a:t>
                      </a:r>
                      <a:r>
                        <a:rPr kumimoji="1" lang="en-US" altLang="ko-KR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Chatgpt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노코딩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분야로 이어지는 내용이 아님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b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                         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기획된 교육 내용대로 진행하고자 한다면 개발자를 섭외해야 함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(0617) 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서면 의견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SME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워크숍 후 과정 방향 설정 및 목차 구성 시 필수 고려사항 업데이트</a:t>
                      </a:r>
                      <a:endParaRPr kumimoji="1" lang="en-US" altLang="ko-KR" sz="1100" b="1" i="0" u="sng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(0617) </a:t>
                      </a:r>
                      <a:r>
                        <a:rPr kumimoji="1" lang="ko-KR" altLang="en-US" sz="1100" b="1" i="0" u="none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의견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필수 고려사항 및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SME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의견 반영하여 </a:t>
                      </a: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1~3</a:t>
                      </a:r>
                      <a:r>
                        <a:rPr kumimoji="1" lang="ko-KR" altLang="en-US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 내용 재구성</a:t>
                      </a:r>
                      <a:endParaRPr kumimoji="1" lang="en-US" altLang="ko-KR" sz="1100" b="1" i="0" u="none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447675" marR="0" lvl="0" indent="-447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(0618) 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회의 의견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1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순위 김덕진 소장 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 섭외 문의 요청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기간을 정해 회신이 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안오면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메인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SME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에 대해 추가 논의 예정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스톰에서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서면의견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반영한 우측 내용으로 구성하면 될 것 같음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. </a:t>
                      </a:r>
                      <a:b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i="0" u="none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AI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2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산업별 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활용 사례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3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차시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: AI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100" b="1" i="0" u="sng" strike="noStrike" kern="1200" cap="none" spc="0" normalizeH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</a:t>
                      </a:r>
                      <a:r>
                        <a:rPr kumimoji="1" lang="ko-KR" altLang="en-US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적용</a:t>
                      </a:r>
                      <a:r>
                        <a:rPr kumimoji="1" lang="en-US" altLang="ko-KR" sz="1100" b="1" i="0" u="sng" strike="noStrike" kern="1200" cap="none" spc="0" normalizeH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i="0" u="sng" strike="noStrike" kern="1200" cap="none" spc="0" normalizeH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067315"/>
                  </a:ext>
                </a:extLst>
              </a:tr>
            </a:tbl>
          </a:graphicData>
        </a:graphic>
      </p:graphicFrame>
      <p:sp>
        <p:nvSpPr>
          <p:cNvPr id="19" name="말풍선: 사각형 19">
            <a:extLst>
              <a:ext uri="{FF2B5EF4-FFF2-40B4-BE49-F238E27FC236}">
                <a16:creationId xmlns:a16="http://schemas.microsoft.com/office/drawing/2014/main" id="{54451626-3263-86B9-2694-7E07B94E4E62}"/>
              </a:ext>
            </a:extLst>
          </p:cNvPr>
          <p:cNvSpPr/>
          <p:nvPr/>
        </p:nvSpPr>
        <p:spPr>
          <a:xfrm>
            <a:off x="-3195736" y="1496616"/>
            <a:ext cx="3096343" cy="1188132"/>
          </a:xfrm>
          <a:prstGeom prst="wedgeRectCallout">
            <a:avLst>
              <a:gd name="adj1" fmla="val 59574"/>
              <a:gd name="adj2" fmla="val 23248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ko-KR" altLang="en-US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공사 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– </a:t>
            </a:r>
            <a:r>
              <a:rPr kumimoji="1" lang="ko-KR" altLang="en-US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수행사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논의 목차</a:t>
            </a:r>
            <a:endParaRPr kumimoji="1" lang="ko-KR" altLang="en-US" sz="1800" b="1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231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E85F9-95D4-A953-0E3D-F4A1059FA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A2376D48-0FA0-E392-7281-216DBC5486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37B4377-5D7B-9919-CD35-8FDE68FDA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876040"/>
              </p:ext>
            </p:extLst>
          </p:nvPr>
        </p:nvGraphicFramePr>
        <p:xfrm>
          <a:off x="87619" y="95647"/>
          <a:ext cx="6682760" cy="513232"/>
        </p:xfrm>
        <a:graphic>
          <a:graphicData uri="http://schemas.openxmlformats.org/drawingml/2006/table">
            <a:tbl>
              <a:tblPr firstRow="1" bandRow="1"/>
              <a:tblGrid>
                <a:gridCol w="6682760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09.</a:t>
                      </a:r>
                      <a:r>
                        <a:rPr kumimoji="1" lang="en-US" altLang="ko-KR" sz="2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여행 고객 상담용 </a:t>
                      </a: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챗봇 프로세스의 이해</a:t>
                      </a:r>
                      <a:endParaRPr kumimoji="1" lang="ko-KR" altLang="en-US" sz="2000" b="1" kern="1200" spc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7" name="표 66">
            <a:extLst>
              <a:ext uri="{FF2B5EF4-FFF2-40B4-BE49-F238E27FC236}">
                <a16:creationId xmlns:a16="http://schemas.microsoft.com/office/drawing/2014/main" id="{B4141E55-5CCC-D212-1531-003C082D9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786884"/>
              </p:ext>
            </p:extLst>
          </p:nvPr>
        </p:nvGraphicFramePr>
        <p:xfrm>
          <a:off x="338653" y="1234827"/>
          <a:ext cx="6180696" cy="4378527"/>
        </p:xfrm>
        <a:graphic>
          <a:graphicData uri="http://schemas.openxmlformats.org/drawingml/2006/table">
            <a:tbl>
              <a:tblPr firstRow="1" bandRow="1"/>
              <a:tblGrid>
                <a:gridCol w="354043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3564396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  <a:gridCol w="1110129">
                  <a:extLst>
                    <a:ext uri="{9D8B030D-6E8A-4147-A177-3AD203B41FA5}">
                      <a16:colId xmlns:a16="http://schemas.microsoft.com/office/drawing/2014/main" val="814341297"/>
                    </a:ext>
                  </a:extLst>
                </a:gridCol>
              </a:tblGrid>
              <a:tr h="1896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번호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차시명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학습 내용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개발 전략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73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챗봇은 왜 여행업에 필요한가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?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도입 배경 및 기대 효과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아나운서 대담형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아나운서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내용전문가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70297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기본 개념과 작동 원리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430467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 영역별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활용 포인트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4751"/>
                  </a:ext>
                </a:extLst>
              </a:tr>
              <a:tr h="23473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단계별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챗봇의 활용 방향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진행 단계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전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중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 후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별 여행 고객이 자주 묻는 질문 유형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전문가 강의형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내용전문가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372895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챗봇이 대응 가능한 질문 유형 및 예시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013008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챗봇을 도입하기 위한 준비 전략</a:t>
                      </a:r>
                      <a:endParaRPr kumimoji="1" lang="en-US" altLang="ko-KR" sz="10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561661"/>
                  </a:ext>
                </a:extLst>
              </a:tr>
              <a:tr h="23473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도입 여행업 사례 및 활용 현황</a:t>
                      </a: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여행 상담 흐름 만들기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목적 → 일정 → 예산 → 예약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전문가 강의형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내용전문가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2933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흐름별 필요 데이터 항목 분석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874411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실제 여행업 활용 사례 및 주의 사항</a:t>
                      </a:r>
                      <a:endParaRPr kumimoji="1" lang="en-US" altLang="ko-KR" sz="10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473212"/>
                  </a:ext>
                </a:extLst>
              </a:tr>
              <a:tr h="23473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보조용 </a:t>
                      </a:r>
                      <a:b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여행지 추천 </a:t>
                      </a:r>
                      <a:b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만들기</a:t>
                      </a: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GPT Builder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인터페이스 소개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전문가 실습형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현장전문가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양성식 대표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2367"/>
                  </a:ext>
                </a:extLst>
              </a:tr>
              <a:tr h="4071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여행지 추천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직접 만들기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실습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‘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강릉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박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일 추천해줘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 AI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제작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123401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테스트 및 기본 설정 저장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836468"/>
                  </a:ext>
                </a:extLst>
              </a:tr>
              <a:tr h="40711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보조용 </a:t>
                      </a:r>
                      <a:b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예약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·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규정 응답 </a:t>
                      </a:r>
                      <a:b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만들기</a:t>
                      </a:r>
                    </a:p>
                  </a:txBody>
                  <a:tcPr marL="55131" marR="55131" marT="27565" marB="2756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예약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변경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취소 관련 규정 안내용 챗봇 구성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실습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‘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숙소 예약 및 변경 관련 규정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 AI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챗봇 제작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전문가 실습형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현장전문가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b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ko-KR" altLang="en-US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양성식 대표</a:t>
                      </a:r>
                      <a:r>
                        <a:rPr kumimoji="1" lang="en-US" altLang="ko-KR" sz="10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000" b="1" kern="1200" spc="0" baseline="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486169"/>
                  </a:ext>
                </a:extLst>
              </a:tr>
              <a:tr h="234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GPTs Knowledge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활용 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PDF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문서 연동 실습 및 주의사항 안내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332255"/>
                  </a:ext>
                </a:extLst>
              </a:tr>
              <a:tr h="3074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상담 중 빠른 응답 도우미로 활용하는 팁</a:t>
                      </a:r>
                    </a:p>
                  </a:txBody>
                  <a:tcPr marL="55131" marR="55131" marT="27565" marB="27565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642694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5BA5C443-B912-825C-5455-0AFA1FBD5540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3" name="그룹 80">
              <a:extLst>
                <a:ext uri="{FF2B5EF4-FFF2-40B4-BE49-F238E27FC236}">
                  <a16:creationId xmlns:a16="http://schemas.microsoft.com/office/drawing/2014/main" id="{C310928F-4182-6E14-C966-DCD2E8763F6E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0E51013E-EE0B-7AD4-9E02-B7BC3FD8697A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439E3CD9-12D3-3C0F-87F7-83F00D4EDB85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274861C-2FC5-833B-9B4C-1EFCFC24F48F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lvl="0">
                <a:defRPr/>
              </a:pP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학습 목차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(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안</a:t>
              </a:r>
              <a:r>
                <a:rPr lang="en-US" altLang="ko-KR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)</a:t>
              </a:r>
              <a:endParaRPr lang="ko-KR" altLang="en-US" sz="1200" spc="0" dirty="0">
                <a:solidFill>
                  <a:prstClr val="black">
                    <a:lumMod val="75000"/>
                    <a:lumOff val="25000"/>
                  </a:prst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385DFE8-70E7-3C5A-DE46-8ABE7C072AAA}"/>
              </a:ext>
            </a:extLst>
          </p:cNvPr>
          <p:cNvSpPr txBox="1"/>
          <p:nvPr/>
        </p:nvSpPr>
        <p:spPr>
          <a:xfrm>
            <a:off x="260648" y="5443312"/>
            <a:ext cx="6180696" cy="62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  <a:buClrTx/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* </a:t>
            </a:r>
            <a: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GPT Builder : </a:t>
            </a:r>
            <a:r>
              <a:rPr kumimoji="1" lang="ko-KR" altLang="en-US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직접 나만의 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GPT </a:t>
            </a:r>
            <a:r>
              <a:rPr kumimoji="1" lang="ko-KR" altLang="en-US" sz="1100" b="1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챗봇을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만드는 툴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(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예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: 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여행 상담 </a:t>
            </a:r>
            <a:r>
              <a:rPr kumimoji="1" lang="ko-KR" altLang="en-US" sz="1100" b="1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챗봇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만들기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)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  <a:buClrTx/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* GPTs Knowledge : </a:t>
            </a:r>
            <a:r>
              <a:rPr kumimoji="1" lang="ko-KR" altLang="en-US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특정 </a:t>
            </a:r>
            <a: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GPT</a:t>
            </a:r>
            <a:r>
              <a:rPr kumimoji="1" lang="ko-KR" altLang="en-US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에게 외부 문서나 링크 기반의 정보를 넣어주는 기능</a:t>
            </a:r>
            <a: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/>
            </a:r>
            <a:b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</a:br>
            <a:r>
              <a:rPr kumimoji="1" lang="en-US" altLang="ko-KR" sz="1100" b="1" kern="1200" spc="0" baseline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                                   (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예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: GPT Builder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로 만든 </a:t>
            </a:r>
            <a:r>
              <a:rPr kumimoji="1" lang="ko-KR" altLang="en-US" sz="1100" b="1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챗봇에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여행 예약 매뉴얼 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PDF </a:t>
            </a:r>
            <a:r>
              <a:rPr kumimoji="1" lang="ko-KR" altLang="en-US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파일 연동</a:t>
            </a:r>
            <a:r>
              <a:rPr kumimoji="1" lang="en-US" altLang="ko-KR" sz="11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)</a:t>
            </a:r>
            <a:endParaRPr kumimoji="1" lang="ko-KR" altLang="en-US" sz="1100" b="1" kern="1200" spc="0" baseline="0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540A475-BBAD-625A-4EFC-D56C418656F1}"/>
              </a:ext>
            </a:extLst>
          </p:cNvPr>
          <p:cNvGrpSpPr/>
          <p:nvPr/>
        </p:nvGrpSpPr>
        <p:grpSpPr>
          <a:xfrm>
            <a:off x="334724" y="6357853"/>
            <a:ext cx="6117255" cy="276999"/>
            <a:chOff x="396785" y="2633541"/>
            <a:chExt cx="6117255" cy="276999"/>
          </a:xfrm>
        </p:grpSpPr>
        <p:grpSp>
          <p:nvGrpSpPr>
            <p:cNvPr id="10" name="그룹 80">
              <a:extLst>
                <a:ext uri="{FF2B5EF4-FFF2-40B4-BE49-F238E27FC236}">
                  <a16:creationId xmlns:a16="http://schemas.microsoft.com/office/drawing/2014/main" id="{DEE67509-D77F-39ED-BE15-CACB86DF2E5E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DB3B178D-86B6-35E3-14CD-9D3D595C41B2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9B16BD86-08DB-8C27-4873-D9B4AAE2080D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7A4E0F-CA9D-207E-8468-C4376148B88D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lvl="0">
                <a:defRPr/>
              </a:pP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목차 구성 시 필수 고려사항</a:t>
              </a:r>
            </a:p>
          </p:txBody>
        </p:sp>
      </p:grp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98E462B1-3C51-4EF6-99B1-E01996BEF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232326"/>
              </p:ext>
            </p:extLst>
          </p:nvPr>
        </p:nvGraphicFramePr>
        <p:xfrm>
          <a:off x="334991" y="6672966"/>
          <a:ext cx="6104697" cy="2456497"/>
        </p:xfrm>
        <a:graphic>
          <a:graphicData uri="http://schemas.openxmlformats.org/drawingml/2006/table">
            <a:tbl>
              <a:tblPr firstRow="1" bandRow="1"/>
              <a:tblGrid>
                <a:gridCol w="458713">
                  <a:extLst>
                    <a:ext uri="{9D8B030D-6E8A-4147-A177-3AD203B41FA5}">
                      <a16:colId xmlns:a16="http://schemas.microsoft.com/office/drawing/2014/main" val="12086576"/>
                    </a:ext>
                  </a:extLst>
                </a:gridCol>
                <a:gridCol w="5645984">
                  <a:extLst>
                    <a:ext uri="{9D8B030D-6E8A-4147-A177-3AD203B41FA5}">
                      <a16:colId xmlns:a16="http://schemas.microsoft.com/office/drawing/2014/main" val="975001670"/>
                    </a:ext>
                  </a:extLst>
                </a:gridCol>
              </a:tblGrid>
              <a:tr h="3916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2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여행업 관련 다수의 사례를 보여주어야 함</a:t>
                      </a:r>
                      <a:endParaRPr kumimoji="1" lang="ko-KR" altLang="en-US" sz="1300" b="1" kern="120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047210"/>
                  </a:ext>
                </a:extLst>
              </a:tr>
              <a:tr h="678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4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kumimoji="1" lang="ko-KR" altLang="en-US" sz="1400" b="1" kern="1200" spc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GPTs</a:t>
                      </a: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를 활용한 챗봇은 지식 기반 중심</a:t>
                      </a:r>
                      <a:r>
                        <a:rPr kumimoji="1" lang="en-US" altLang="ko-KR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(GPTs Knowledge)</a:t>
                      </a: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으로</a:t>
                      </a:r>
                      <a:r>
                        <a:rPr kumimoji="1" lang="en-US" altLang="ko-KR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간단한 여행 일정 추천 및 규칙 기반 상담 업무 수행이 가능한 수준으로 구성해야 함</a:t>
                      </a:r>
                      <a:endParaRPr kumimoji="1" lang="ko-KR" altLang="en-US" sz="1300" b="1" kern="120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7912"/>
                  </a:ext>
                </a:extLst>
              </a:tr>
              <a:tr h="678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1" lang="ko-KR" altLang="en-US" sz="1400" b="1" kern="1200" spc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300" b="1" kern="120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GPT </a:t>
                      </a:r>
                      <a:r>
                        <a:rPr kumimoji="1" lang="ko-KR" altLang="en-US" sz="1300" b="1" kern="120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챗봇은 보안 설정에 따라 외부인이 접근하거나 수정할 수 있으므로 링크 전달 시 ‘공식 메일</a:t>
                      </a:r>
                      <a:r>
                        <a:rPr kumimoji="1" lang="en-US" altLang="ko-KR" sz="1300" b="1" kern="120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300" b="1" kern="120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연락처 등 제한된 경로’를 이용해 공유해야 한다는 안내 필요</a:t>
                      </a:r>
                      <a:endParaRPr kumimoji="1" lang="en-US" altLang="ko-KR" sz="1300" b="1" kern="1200" noProof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357761"/>
                  </a:ext>
                </a:extLst>
              </a:tr>
              <a:tr h="707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400" b="1" kern="1200" spc="0" baseline="0" noProof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kumimoji="1" lang="ko-KR" altLang="en-US" sz="1400" b="1" kern="1200" spc="0" baseline="0" noProof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180000" marR="180000" marT="36000" marB="36000" anchor="ctr" horzOverflow="overflow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여행상담 및 예약 처리 등 심화된 챗봇 기능은 별도 고급 과정에서 수행 가능함을 명시하고</a:t>
                      </a:r>
                      <a:r>
                        <a:rPr kumimoji="1" lang="en-US" altLang="ko-KR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300" b="1" kern="120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본 과정은 입문 및 기초 중심임을 강조해야 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455271"/>
                  </a:ext>
                </a:extLst>
              </a:tr>
            </a:tbl>
          </a:graphicData>
        </a:graphic>
      </p:graphicFrame>
      <p:sp>
        <p:nvSpPr>
          <p:cNvPr id="20" name="말풍선: 사각형 19">
            <a:extLst>
              <a:ext uri="{FF2B5EF4-FFF2-40B4-BE49-F238E27FC236}">
                <a16:creationId xmlns:a16="http://schemas.microsoft.com/office/drawing/2014/main" id="{54451626-3263-86B9-2694-7E07B94E4E62}"/>
              </a:ext>
            </a:extLst>
          </p:cNvPr>
          <p:cNvSpPr/>
          <p:nvPr/>
        </p:nvSpPr>
        <p:spPr>
          <a:xfrm>
            <a:off x="-3771800" y="1317525"/>
            <a:ext cx="3096343" cy="1188132"/>
          </a:xfrm>
          <a:prstGeom prst="wedgeRectCallout">
            <a:avLst>
              <a:gd name="adj1" fmla="val 64025"/>
              <a:gd name="adj2" fmla="val 17976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ko-KR" altLang="en-US" sz="18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학습목차별</a:t>
            </a:r>
            <a:r>
              <a:rPr kumimoji="1" lang="ko-KR" altLang="en-US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주요내용과 개발전략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ko-KR" altLang="en-US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추천 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SME </a:t>
            </a:r>
            <a:r>
              <a:rPr kumimoji="1" lang="ko-KR" altLang="en-US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리스트 등 제안</a:t>
            </a:r>
            <a:endParaRPr kumimoji="1" lang="ko-KR" altLang="en-US" sz="1800" b="1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070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4C6F6-EFD1-56D3-98C6-476A5E6F6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9D30B720-C143-BFD6-B277-9BA4A1785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606612"/>
              </p:ext>
            </p:extLst>
          </p:nvPr>
        </p:nvGraphicFramePr>
        <p:xfrm>
          <a:off x="338651" y="1238087"/>
          <a:ext cx="6185974" cy="9113520"/>
        </p:xfrm>
        <a:graphic>
          <a:graphicData uri="http://schemas.openxmlformats.org/drawingml/2006/table">
            <a:tbl>
              <a:tblPr firstRow="1" bandRow="1"/>
              <a:tblGrid>
                <a:gridCol w="462057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814341297"/>
                    </a:ext>
                  </a:extLst>
                </a:gridCol>
                <a:gridCol w="2159521">
                  <a:extLst>
                    <a:ext uri="{9D8B030D-6E8A-4147-A177-3AD203B41FA5}">
                      <a16:colId xmlns:a16="http://schemas.microsoft.com/office/drawing/2014/main" val="2304089358"/>
                    </a:ext>
                  </a:extLst>
                </a:gridCol>
              </a:tblGrid>
              <a:tr h="69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번호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성명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소속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이력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강의 확인 링크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6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김덕진 교수</a:t>
                      </a:r>
                      <a:r>
                        <a:rPr kumimoji="1" lang="en-US" altLang="ko-KR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이론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김덕진</a:t>
                      </a:r>
                      <a:r>
                        <a:rPr kumimoji="1" lang="en-US" altLang="ko-KR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IT</a:t>
                      </a:r>
                      <a:r>
                        <a:rPr kumimoji="1" lang="ko-KR" altLang="en-US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커뮤니케이션연구소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김덕진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IT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커뮤니케이션연구소 소장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세종사이버대학교 컴퓨터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IT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공학과 교수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경희대학교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미디어커뮤니케이션대학원 겸임교수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한국인사이트연구소 이사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관광 관련 이력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92075" indent="-92075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한국관광공사 축제빅데이터 표준화 분석</a:t>
                      </a:r>
                      <a:endParaRPr kumimoji="1" lang="en-US" altLang="ko-KR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[‘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2025’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책 소개 및 챗봇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제작 강의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3"/>
                        </a:rPr>
                        <a:t>https://youtu.be/IKiEvwY0atw?si=sPQ8vTJ4qLSnniUy&amp;t=884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공식 홈페이지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4"/>
                        </a:rPr>
                        <a:t>https://litt.ly/kimdukjin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김덕진의 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디아 유튜브 채널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5"/>
                        </a:rPr>
                        <a:t>https://www.youtube.com/channel/UCS64aiIcAPJiEERKWOM3bXA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70297"/>
                  </a:ext>
                </a:extLst>
              </a:tr>
              <a:tr h="964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</a:t>
                      </a:r>
                      <a:b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섭외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O)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양성식 대표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씽크퓨처스</a:t>
                      </a:r>
                      <a:endParaRPr kumimoji="1" 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미래정보 큐레이션 사이트 씽크퓨처스 대표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국가인재개발원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정보화트렌드와 미래전략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’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강사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지방행정연수원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‘4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차산업혁명과 미래전망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’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강사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[GPT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빌더 챗봇 제작 강의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1]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6"/>
                        </a:rPr>
                        <a:t>https://youtu.be/labFi-k2Bq0?si=YnDb4Hs45lmiJvO2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[GPT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빌더 챗봇 제작 강의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2]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7"/>
                        </a:rPr>
                        <a:t>https://www.youtube.com/watch?v=KjHwWgIfWk0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[AI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이용하여 여행계획 짜기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8"/>
                        </a:rPr>
                        <a:t>https://youtu.be/UmO-_yT_s7w?si=sx11cC6MFj6eapei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공식 블로그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 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9"/>
                        </a:rPr>
                        <a:t>http://www.thinkfutures.kr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2933"/>
                  </a:ext>
                </a:extLst>
              </a:tr>
              <a:tr h="898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3</a:t>
                      </a:r>
                      <a:b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섭외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O)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김명준 대표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이론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트립빌더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㈜ 트립빌더 대표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관광 관련 이력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92075" indent="-92075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울산광역시 스마트관광도시조성사업 여행성향분석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맞춤 관광 추천 영역 총괄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PM</a:t>
                      </a:r>
                    </a:p>
                    <a:p>
                      <a:pPr marL="92075" indent="-92075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(2024)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디지털 도구를 활용한 여행정보 큐레이션 과정 참여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[AI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여행비서 챗봇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강의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10"/>
                        </a:rPr>
                        <a:t>https://youtu.be/XGY47pyIXnM?si=we1otpspOfONUeNB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[AI 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챗봇 관련 기사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11"/>
                        </a:rPr>
                        <a:t>https://www.donga.com/news/It/article/all/20250530/131719658/1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44451"/>
                  </a:ext>
                </a:extLst>
              </a:tr>
              <a:tr h="898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이주하 이사</a:t>
                      </a:r>
                      <a:r>
                        <a:rPr kumimoji="1" lang="en-US" altLang="ko-KR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이론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한국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SNS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인재개발원 교육팀 이사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(2023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년 기준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에누리닷컴 마케팅팀 팀장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관광 관련 이력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92075" indent="-92075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거제도 마을학교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주민사업체 로컬 상품 컨설팅 및 교육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로컬 상품 기획 및 유통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판매전략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92075" indent="-92075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강원도 인제군 강사학교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경남 관광 인플루언서 양성과정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관광 마케팅 및 콘텐츠 제작 교육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92075" marR="0" lvl="0" indent="-92075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(2023)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카카오톡 채널 생성 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–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기본 및 심화 과정 참여</a:t>
                      </a: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12"/>
                        </a:rPr>
                        <a:t>https://touredu.visitkorea.or.kr/home/courseEdu/courseEduDetail?crsCd=C202300321&amp;eduPlanYr=0000&amp;eduPlanYrStepCnt=0</a:t>
                      </a: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528751"/>
                  </a:ext>
                </a:extLst>
              </a:tr>
            </a:tbl>
          </a:graphicData>
        </a:graphic>
      </p:graphicFrame>
      <p:pic>
        <p:nvPicPr>
          <p:cNvPr id="3" name="Object 2">
            <a:extLst>
              <a:ext uri="{FF2B5EF4-FFF2-40B4-BE49-F238E27FC236}">
                <a16:creationId xmlns:a16="http://schemas.microsoft.com/office/drawing/2014/main" id="{2F092963-6638-0088-43ED-AB119E4F36D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C4EB6511-5985-5118-E61E-093807C6C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53982"/>
              </p:ext>
            </p:extLst>
          </p:nvPr>
        </p:nvGraphicFramePr>
        <p:xfrm>
          <a:off x="87619" y="95647"/>
          <a:ext cx="6682760" cy="513232"/>
        </p:xfrm>
        <a:graphic>
          <a:graphicData uri="http://schemas.openxmlformats.org/drawingml/2006/table">
            <a:tbl>
              <a:tblPr firstRow="1" bandRow="1"/>
              <a:tblGrid>
                <a:gridCol w="6682760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09.</a:t>
                      </a:r>
                      <a:r>
                        <a:rPr kumimoji="1" lang="en-US" altLang="ko-KR" sz="2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여행 고객 상담용 </a:t>
                      </a: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챗봇 프로세스의 이해</a:t>
                      </a:r>
                      <a:endParaRPr kumimoji="1" lang="ko-KR" altLang="en-US" sz="2000" b="1" kern="1200" spc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556159FB-83DE-140D-F5FB-5B6404128259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5" name="그룹 80">
              <a:extLst>
                <a:ext uri="{FF2B5EF4-FFF2-40B4-BE49-F238E27FC236}">
                  <a16:creationId xmlns:a16="http://schemas.microsoft.com/office/drawing/2014/main" id="{F03439BE-8C3B-3563-9D08-DC0C7B7B0290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0CD296BF-B27C-A7F6-AF89-868196CC75E6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id="{479D484C-792E-2513-B76A-60B2AA9B8B26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84C41B9-6850-9A83-006C-88CD200C26FB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200" spc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내용전문가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 후보</a:t>
              </a:r>
            </a:p>
          </p:txBody>
        </p:sp>
      </p:grpSp>
      <p:sp>
        <p:nvSpPr>
          <p:cNvPr id="10" name="말풍선: 사각형 19">
            <a:extLst>
              <a:ext uri="{FF2B5EF4-FFF2-40B4-BE49-F238E27FC236}">
                <a16:creationId xmlns:a16="http://schemas.microsoft.com/office/drawing/2014/main" id="{54451626-3263-86B9-2694-7E07B94E4E62}"/>
              </a:ext>
            </a:extLst>
          </p:cNvPr>
          <p:cNvSpPr/>
          <p:nvPr/>
        </p:nvSpPr>
        <p:spPr>
          <a:xfrm>
            <a:off x="-4095836" y="1317524"/>
            <a:ext cx="3420379" cy="1511239"/>
          </a:xfrm>
          <a:prstGeom prst="wedgeRectCallout">
            <a:avLst>
              <a:gd name="adj1" fmla="val 64025"/>
              <a:gd name="adj2" fmla="val 17976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ko-KR" altLang="en-US" sz="18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내용전문가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(SME) </a:t>
            </a:r>
            <a:r>
              <a:rPr kumimoji="1" lang="ko-KR" altLang="en-US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발굴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ko-KR" altLang="en-US" sz="18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추천사유</a:t>
            </a:r>
            <a:r>
              <a:rPr kumimoji="1" lang="en-US" altLang="ko-KR" sz="18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＂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관광</a:t>
            </a:r>
            <a:r>
              <a:rPr kumimoji="1" lang="en-US" altLang="ko-KR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”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연계된 이력</a:t>
            </a:r>
            <a:r>
              <a:rPr kumimoji="1" lang="en-US" altLang="ko-KR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ko-KR" altLang="en-US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강의력</a:t>
            </a:r>
            <a:r>
              <a:rPr kumimoji="1" lang="ko-KR" altLang="en-US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Arial" panose="020B0604020202020204" pitchFamily="34" charset="0"/>
              </a:rPr>
              <a:t> 확인이 가능한 참고자료 등 세부적으로 제안</a:t>
            </a:r>
            <a:endParaRPr kumimoji="1" lang="ko-KR" altLang="en-US" sz="1800" b="1" dirty="0">
              <a:ln>
                <a:solidFill>
                  <a:srgbClr val="4F81BD">
                    <a:alpha val="0"/>
                  </a:srgbClr>
                </a:solidFill>
              </a:ln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308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0D6AD-A66F-86C4-23E4-25C30001C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0326BC2D-C35A-D2C7-9DEB-F6E1E6EA7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377022"/>
              </p:ext>
            </p:extLst>
          </p:nvPr>
        </p:nvGraphicFramePr>
        <p:xfrm>
          <a:off x="338651" y="1238087"/>
          <a:ext cx="6185974" cy="4351020"/>
        </p:xfrm>
        <a:graphic>
          <a:graphicData uri="http://schemas.openxmlformats.org/drawingml/2006/table">
            <a:tbl>
              <a:tblPr firstRow="1" bandRow="1"/>
              <a:tblGrid>
                <a:gridCol w="462057">
                  <a:extLst>
                    <a:ext uri="{9D8B030D-6E8A-4147-A177-3AD203B41FA5}">
                      <a16:colId xmlns:a16="http://schemas.microsoft.com/office/drawing/2014/main" val="175042661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430729952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412613259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814341297"/>
                    </a:ext>
                  </a:extLst>
                </a:gridCol>
                <a:gridCol w="2159521">
                  <a:extLst>
                    <a:ext uri="{9D8B030D-6E8A-4147-A177-3AD203B41FA5}">
                      <a16:colId xmlns:a16="http://schemas.microsoft.com/office/drawing/2014/main" val="2304089358"/>
                    </a:ext>
                  </a:extLst>
                </a:gridCol>
              </a:tblGrid>
              <a:tr h="69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번호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C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noProof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성명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소속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이력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ko-KR" altLang="en-US" sz="110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Arial" panose="020B0604020202020204" pitchFamily="34" charset="0"/>
                        </a:rPr>
                        <a:t>강의 확인 링크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D9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20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김진수 소장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이론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메이랜드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비즈랩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-</a:t>
                      </a:r>
                      <a:endParaRPr kumimoji="1" lang="en-US" altLang="ko-KR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디지털융합교육원 지도교수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콘텐츠 융합 연구소 소장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AI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프롬프트 연구소 책임연구원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나만의 챗봇 만들기 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ZOOM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강의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3"/>
                        </a:rPr>
                        <a:t>https://youtu.be/lUUMKpK5mI8?si=Pg0FcXE1aneml5Dl&amp;t=4544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강의영상 모음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4"/>
                        </a:rPr>
                        <a:t>https://www.youtube.com/watch?v=Vt7FWxOstZ4&amp;list=PLOp5_T4yhI02pCWlEHj6SVJlaiem0gSmq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공식 홈페이지</a:t>
                      </a: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5"/>
                        </a:rPr>
                        <a:t>https://litt.ly/guidemav</a:t>
                      </a:r>
                      <a:endParaRPr kumimoji="1" lang="en-US" altLang="ko-KR" sz="105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087009"/>
                  </a:ext>
                </a:extLst>
              </a:tr>
              <a:tr h="913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유장휴 대표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/>
                      </a:r>
                      <a:b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</a:b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현장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0070C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0070C0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AG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브릿지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디지스쿨</a:t>
                      </a:r>
                      <a:r>
                        <a:rPr kumimoji="1" lang="en-US" altLang="ko-KR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대표</a:t>
                      </a:r>
                      <a:endParaRPr kumimoji="1" lang="ko-KR" altLang="en-US" sz="10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2286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AG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브릿지 대표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AI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콘텐츠연구소 소장</a:t>
                      </a:r>
                      <a:endParaRPr kumimoji="1" lang="en-US" altLang="ko-KR" sz="1100" b="1" kern="1200" spc="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177800" indent="-17780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현</a:t>
                      </a:r>
                      <a:r>
                        <a:rPr kumimoji="1" lang="en-US" altLang="ko-KR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1" lang="ko-KR" altLang="en-US" sz="11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한국생산성협회 전문교수</a:t>
                      </a:r>
                      <a:endParaRPr kumimoji="1" lang="ko-KR" altLang="en-US" sz="110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marR="22860" marT="15240" marB="1524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[GPT</a:t>
                      </a:r>
                      <a:r>
                        <a:rPr kumimoji="1" lang="ko-KR" altLang="en-US" sz="1050" b="1" kern="1200" spc="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빌더</a:t>
                      </a:r>
                      <a:r>
                        <a:rPr kumimoji="1" lang="ko-KR" altLang="en-US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 사용법</a:t>
                      </a: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6"/>
                        </a:rPr>
                        <a:t>https://youtu.be/jg4bbwdms3Q?si=CciNURRQvbymVD1L</a:t>
                      </a: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디지털생활제안 </a:t>
                      </a: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TV]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7"/>
                        </a:rPr>
                        <a:t>https://www.youtube.com/channel/UCupXY8hyvNkaAGSLduL0gTA</a:t>
                      </a: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[</a:t>
                      </a:r>
                      <a:r>
                        <a:rPr kumimoji="1" lang="ko-KR" altLang="en-US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프로필 및 블로그</a:t>
                      </a: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</a:rPr>
                        <a:t>]</a:t>
                      </a:r>
                    </a:p>
                    <a:p>
                      <a:pPr marL="0" indent="0" algn="l" latinLnBrk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1050" b="1" kern="1200" spc="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Arial" panose="020B0604020202020204" pitchFamily="34" charset="0"/>
                          <a:hlinkClick r:id="rId8"/>
                        </a:rPr>
                        <a:t>https://blog.naver.com/cookiebanana/223664761583</a:t>
                      </a:r>
                      <a:endParaRPr kumimoji="1" lang="en-US" altLang="ko-KR" sz="1050" b="1" kern="1200" spc="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72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A5F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3496221"/>
                  </a:ext>
                </a:extLst>
              </a:tr>
            </a:tbl>
          </a:graphicData>
        </a:graphic>
      </p:graphicFrame>
      <p:pic>
        <p:nvPicPr>
          <p:cNvPr id="3" name="Object 2">
            <a:extLst>
              <a:ext uri="{FF2B5EF4-FFF2-40B4-BE49-F238E27FC236}">
                <a16:creationId xmlns:a16="http://schemas.microsoft.com/office/drawing/2014/main" id="{7E7F5F37-4D1B-2968-7964-6D0B06469BC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l="50964" b="95926"/>
          <a:stretch/>
        </p:blipFill>
        <p:spPr>
          <a:xfrm>
            <a:off x="-1" y="-2"/>
            <a:ext cx="6858001" cy="704530"/>
          </a:xfrm>
          <a:prstGeom prst="rect">
            <a:avLst/>
          </a:prstGeom>
        </p:spPr>
      </p:pic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B31AFCA9-6FE7-F67F-DE0A-1F250BF7B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177169"/>
              </p:ext>
            </p:extLst>
          </p:nvPr>
        </p:nvGraphicFramePr>
        <p:xfrm>
          <a:off x="87619" y="95647"/>
          <a:ext cx="6682760" cy="513232"/>
        </p:xfrm>
        <a:graphic>
          <a:graphicData uri="http://schemas.openxmlformats.org/drawingml/2006/table">
            <a:tbl>
              <a:tblPr firstRow="1" bandRow="1"/>
              <a:tblGrid>
                <a:gridCol w="6682760">
                  <a:extLst>
                    <a:ext uri="{9D8B030D-6E8A-4147-A177-3AD203B41FA5}">
                      <a16:colId xmlns:a16="http://schemas.microsoft.com/office/drawing/2014/main" val="3681238844"/>
                    </a:ext>
                  </a:extLst>
                </a:gridCol>
              </a:tblGrid>
              <a:tr h="513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09.</a:t>
                      </a:r>
                      <a:r>
                        <a:rPr kumimoji="1" lang="en-US" altLang="ko-KR" sz="2000" b="1" kern="1200" spc="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CCFFFF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여행 고객 상담용 </a:t>
                      </a:r>
                      <a:r>
                        <a:rPr kumimoji="1" lang="en-US" altLang="ko-KR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1" lang="ko-KR" altLang="en-US" sz="2000" b="1" kern="1200" spc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나눔바른고딕 옛한글" panose="020B0603020101020101" pitchFamily="50" charset="-127"/>
                          <a:ea typeface="나눔바른고딕 옛한글" panose="020B0603020101020101" pitchFamily="50" charset="-127"/>
                          <a:cs typeface="Arial" panose="020B0604020202020204" pitchFamily="34" charset="0"/>
                        </a:rPr>
                        <a:t>챗봇 프로세스의 이해</a:t>
                      </a:r>
                      <a:endParaRPr kumimoji="1" lang="ko-KR" altLang="en-US" sz="2000" b="1" kern="1200" spc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나눔바른고딕 옛한글" panose="020B0603020101020101" pitchFamily="50" charset="-127"/>
                        <a:ea typeface="나눔바른고딕 옛한글" panose="020B0603020101020101" pitchFamily="50" charset="-127"/>
                        <a:cs typeface="Arial" panose="020B0604020202020204" pitchFamily="34" charset="0"/>
                      </a:endParaRPr>
                    </a:p>
                  </a:txBody>
                  <a:tcPr marL="130680" marR="130680" marT="36000" marB="36000" anchor="ctr" horzOverflow="overflow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BA8EE892-B78D-FA28-01C1-FC2250ACAE4B}"/>
              </a:ext>
            </a:extLst>
          </p:cNvPr>
          <p:cNvGrpSpPr/>
          <p:nvPr/>
        </p:nvGrpSpPr>
        <p:grpSpPr>
          <a:xfrm>
            <a:off x="334724" y="870448"/>
            <a:ext cx="6117255" cy="276999"/>
            <a:chOff x="396785" y="2633541"/>
            <a:chExt cx="6117255" cy="276999"/>
          </a:xfrm>
        </p:grpSpPr>
        <p:grpSp>
          <p:nvGrpSpPr>
            <p:cNvPr id="5" name="그룹 80">
              <a:extLst>
                <a:ext uri="{FF2B5EF4-FFF2-40B4-BE49-F238E27FC236}">
                  <a16:creationId xmlns:a16="http://schemas.microsoft.com/office/drawing/2014/main" id="{96678A3F-CBE8-327D-E3DD-920F8D862DD7}"/>
                </a:ext>
              </a:extLst>
            </p:cNvPr>
            <p:cNvGrpSpPr/>
            <p:nvPr/>
          </p:nvGrpSpPr>
          <p:grpSpPr>
            <a:xfrm>
              <a:off x="396785" y="2658274"/>
              <a:ext cx="194295" cy="197053"/>
              <a:chOff x="487959" y="6092529"/>
              <a:chExt cx="190698" cy="193405"/>
            </a:xfrm>
          </p:grpSpPr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367AD9BB-831F-C524-E550-3D0660244405}"/>
                  </a:ext>
                </a:extLst>
              </p:cNvPr>
              <p:cNvSpPr/>
              <p:nvPr/>
            </p:nvSpPr>
            <p:spPr>
              <a:xfrm>
                <a:off x="534648" y="6141925"/>
                <a:ext cx="144009" cy="144009"/>
              </a:xfrm>
              <a:prstGeom prst="rect">
                <a:avLst/>
              </a:prstGeom>
              <a:solidFill>
                <a:srgbClr val="3353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id="{9D5756ED-8A01-AB81-FD59-5DF6FCDB6847}"/>
                  </a:ext>
                </a:extLst>
              </p:cNvPr>
              <p:cNvSpPr/>
              <p:nvPr/>
            </p:nvSpPr>
            <p:spPr>
              <a:xfrm>
                <a:off x="487959" y="6092529"/>
                <a:ext cx="100037" cy="100037"/>
              </a:xfrm>
              <a:prstGeom prst="rect">
                <a:avLst/>
              </a:prstGeom>
              <a:solidFill>
                <a:srgbClr val="0B77AD">
                  <a:alpha val="5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KoPub돋움체 Bold"/>
                  <a:ea typeface="KoPub돋움체 Bold"/>
                  <a:cs typeface="+mn-cs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DD691B-FBB7-468B-9125-764ABC367446}"/>
                </a:ext>
              </a:extLst>
            </p:cNvPr>
            <p:cNvSpPr txBox="1"/>
            <p:nvPr/>
          </p:nvSpPr>
          <p:spPr>
            <a:xfrm>
              <a:off x="609501" y="2633541"/>
              <a:ext cx="590453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>
              <a:defPPr>
                <a:defRPr lang="ko-KR"/>
              </a:defPPr>
              <a:lvl1pPr>
                <a:defRPr sz="1600" b="1" spc="-15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200" spc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내용전문가</a:t>
              </a:r>
              <a:r>
                <a:rPr lang="ko-KR" altLang="en-US" sz="1200" spc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 후보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6201092"/>
      </p:ext>
    </p:extLst>
  </p:cSld>
  <p:clrMapOvr>
    <a:masterClrMapping/>
  </p:clrMapOvr>
</p:sld>
</file>

<file path=ppt/theme/theme1.xml><?xml version="1.0" encoding="utf-8"?>
<a:theme xmlns:a="http://schemas.openxmlformats.org/drawingml/2006/main" name="Ⅰ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15345</TotalTime>
  <Words>1854</Words>
  <Application>Microsoft Office PowerPoint</Application>
  <PresentationFormat>A4 용지(210x297mm)</PresentationFormat>
  <Paragraphs>282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KoPub돋움체 Bold</vt:lpstr>
      <vt:lpstr>나눔바른고딕 옛한글</vt:lpstr>
      <vt:lpstr>나눔스퀘어</vt:lpstr>
      <vt:lpstr>나눔스퀘어 Bold</vt:lpstr>
      <vt:lpstr>맑은 고딕</vt:lpstr>
      <vt:lpstr>Arial</vt:lpstr>
      <vt:lpstr>Ⅰ장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1274</cp:revision>
  <cp:lastPrinted>2025-06-16T07:31:14Z</cp:lastPrinted>
  <dcterms:created xsi:type="dcterms:W3CDTF">2016-05-12T06:34:15Z</dcterms:created>
  <dcterms:modified xsi:type="dcterms:W3CDTF">2026-01-20T04:34:57Z</dcterms:modified>
</cp:coreProperties>
</file>